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14361-960B-4165-B66D-75D6E612E759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58AD3-F8FD-42B3-95EE-8F3EB8E99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16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F21774-ADC3-42A8-B90D-B73C3D48FB62}" type="datetime1">
              <a:rPr lang="en-US" smtClean="0"/>
              <a:t>5/19/2016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96066-6559-4077-8BC3-E70CC9D45BC2}" type="datetime1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3A301-C899-4CAA-B1E1-DF29E2684EEB}" type="datetime1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4A557-0FC6-48E1-9945-14EC574498DC}" type="datetime1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BBB03D-5E79-451B-8CD7-7E53E0E82325}" type="datetime1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C71EC-FE07-44FE-BE4B-D036CC31BFFD}" type="datetime1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3EC1D0-6D66-49A9-B582-055A5119CDC2}" type="datetime1">
              <a:rPr lang="en-US" smtClean="0"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DC5DBE-4EC7-49E1-97BD-686121BC0F89}" type="datetime1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8A8BDE-AC1A-497E-A8D4-754FAD543193}" type="datetime1">
              <a:rPr lang="en-US" smtClean="0"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0C1090B-722D-486C-ACE6-A0C6EAE772F2}" type="datetime1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0967A1-6CBF-4750-825F-91905182EBEB}" type="datetime1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5AF43B8-FF08-40C6-992B-DED3295DC52C}" type="datetime1">
              <a:rPr lang="en-US" smtClean="0"/>
              <a:t>5/19/2016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CNN" TargetMode="External"/><Relationship Id="rId13" Type="http://schemas.openxmlformats.org/officeDocument/2006/relationships/hyperlink" Target="https://en.wikipedia.org/wiki/Adult_Swim" TargetMode="External"/><Relationship Id="rId3" Type="http://schemas.openxmlformats.org/officeDocument/2006/relationships/hyperlink" Target="https://en.wikipedia.org/wiki/Division_(business)" TargetMode="External"/><Relationship Id="rId7" Type="http://schemas.openxmlformats.org/officeDocument/2006/relationships/hyperlink" Target="https://en.wikipedia.org/wiki/Ted_Turner" TargetMode="External"/><Relationship Id="rId12" Type="http://schemas.openxmlformats.org/officeDocument/2006/relationships/hyperlink" Target="https://en.wikipedia.org/wiki/Cartoon_Network" TargetMode="External"/><Relationship Id="rId2" Type="http://schemas.openxmlformats.org/officeDocument/2006/relationships/hyperlink" Target="https://en.wikipedia.org/wiki/Conglomerate_(company)" TargetMode="External"/><Relationship Id="rId16" Type="http://schemas.openxmlformats.org/officeDocument/2006/relationships/hyperlink" Target="https://en.wikipedia.org/wiki/Turner_Classic_Movi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Television_network" TargetMode="External"/><Relationship Id="rId11" Type="http://schemas.openxmlformats.org/officeDocument/2006/relationships/hyperlink" Target="https://en.wikipedia.org/wiki/TNT_(TV_channel)" TargetMode="External"/><Relationship Id="rId5" Type="http://schemas.openxmlformats.org/officeDocument/2006/relationships/hyperlink" Target="https://en.wikipedia.org/wiki/Cable_television" TargetMode="External"/><Relationship Id="rId15" Type="http://schemas.openxmlformats.org/officeDocument/2006/relationships/hyperlink" Target="https://en.wikipedia.org/wiki/TruTV" TargetMode="External"/><Relationship Id="rId10" Type="http://schemas.openxmlformats.org/officeDocument/2006/relationships/hyperlink" Target="https://en.wikipedia.org/wiki/TBS_(TV_network)" TargetMode="External"/><Relationship Id="rId4" Type="http://schemas.openxmlformats.org/officeDocument/2006/relationships/hyperlink" Target="https://en.wikipedia.org/wiki/Time_Warner" TargetMode="External"/><Relationship Id="rId9" Type="http://schemas.openxmlformats.org/officeDocument/2006/relationships/hyperlink" Target="https://en.wikipedia.org/wiki/HLN_(TV_channel)" TargetMode="External"/><Relationship Id="rId14" Type="http://schemas.openxmlformats.org/officeDocument/2006/relationships/hyperlink" Target="https://en.wikipedia.org/wiki/Boomerang_(TV_channel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Tycoon" TargetMode="External"/><Relationship Id="rId2" Type="http://schemas.openxmlformats.org/officeDocument/2006/relationships/hyperlink" Target="https://en.wikipedia.org/wiki/Mass_medi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Business_magnate" TargetMode="External"/><Relationship Id="rId4" Type="http://schemas.openxmlformats.org/officeDocument/2006/relationships/hyperlink" Target="https://en.wikipedia.org/wiki/Baro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Mass_medi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World Media System</a:t>
            </a:r>
            <a:br>
              <a:rPr lang="en-US" dirty="0"/>
            </a:br>
            <a:r>
              <a:rPr lang="en-US" dirty="0"/>
              <a:t>Lecture # </a:t>
            </a:r>
            <a:r>
              <a:rPr lang="en-US" dirty="0" smtClean="0"/>
              <a:t>5 </a:t>
            </a:r>
            <a:r>
              <a:rPr lang="en-US" dirty="0"/>
              <a:t>(finals)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Terminologies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10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Turner Broadcasting System, Inc.</a:t>
            </a:r>
            <a:r>
              <a:rPr lang="en-US" dirty="0"/>
              <a:t> (often abbreviated </a:t>
            </a:r>
            <a:r>
              <a:rPr lang="en-US" b="1" dirty="0"/>
              <a:t>Turner Broadcasting</a:t>
            </a:r>
            <a:r>
              <a:rPr lang="en-US" dirty="0"/>
              <a:t>, </a:t>
            </a:r>
            <a:r>
              <a:rPr lang="en-US" b="1" dirty="0"/>
              <a:t>TBS, Inc.</a:t>
            </a:r>
            <a:r>
              <a:rPr lang="en-US" dirty="0"/>
              <a:t> or simply </a:t>
            </a:r>
            <a:r>
              <a:rPr lang="en-US" b="1" dirty="0"/>
              <a:t>Turner</a:t>
            </a:r>
            <a:r>
              <a:rPr lang="en-US" dirty="0"/>
              <a:t>) is an American </a:t>
            </a:r>
            <a:r>
              <a:rPr lang="en-US" dirty="0" smtClean="0"/>
              <a:t>media </a:t>
            </a:r>
            <a:r>
              <a:rPr lang="en-US" u="sng" dirty="0" smtClean="0">
                <a:hlinkClick r:id="rId2" tooltip="Conglomerate (company)"/>
              </a:rPr>
              <a:t>conglomerate</a:t>
            </a:r>
            <a:r>
              <a:rPr lang="en-US" dirty="0"/>
              <a:t> and </a:t>
            </a:r>
            <a:r>
              <a:rPr lang="en-US" dirty="0">
                <a:hlinkClick r:id="rId3" tooltip="Division (business)"/>
              </a:rPr>
              <a:t>division</a:t>
            </a:r>
            <a:r>
              <a:rPr lang="en-US" dirty="0"/>
              <a:t> of </a:t>
            </a:r>
            <a:r>
              <a:rPr lang="en-US" dirty="0">
                <a:hlinkClick r:id="rId4" tooltip="Time Warner"/>
              </a:rPr>
              <a:t>Time Warner</a:t>
            </a:r>
            <a:r>
              <a:rPr lang="en-US" dirty="0"/>
              <a:t>, managing the collection of </a:t>
            </a:r>
            <a:r>
              <a:rPr lang="en-US" dirty="0">
                <a:hlinkClick r:id="rId5" tooltip="Cable television"/>
              </a:rPr>
              <a:t>cable</a:t>
            </a:r>
            <a:r>
              <a:rPr lang="en-US" dirty="0"/>
              <a:t> </a:t>
            </a:r>
            <a:r>
              <a:rPr lang="en-US" dirty="0">
                <a:hlinkClick r:id="rId6" tooltip="Television network"/>
              </a:rPr>
              <a:t>networks</a:t>
            </a:r>
            <a:r>
              <a:rPr lang="en-US" dirty="0"/>
              <a:t> and properties initiated or acquired by </a:t>
            </a:r>
            <a:r>
              <a:rPr lang="en-US" dirty="0">
                <a:hlinkClick r:id="rId7" tooltip="Ted Turner"/>
              </a:rPr>
              <a:t>Robert Edward "Ted" Turner III</a:t>
            </a:r>
            <a:r>
              <a:rPr lang="en-US" dirty="0"/>
              <a:t> starting during the 1970s. </a:t>
            </a:r>
            <a:endParaRPr lang="en-US" dirty="0" smtClean="0"/>
          </a:p>
          <a:p>
            <a:r>
              <a:rPr lang="en-US" dirty="0" smtClean="0"/>
              <a:t>TBS</a:t>
            </a:r>
            <a:r>
              <a:rPr lang="en-US" dirty="0"/>
              <a:t>, Inc. merged with Time Warner on October 10, 1996, and now operates as a semi-autonomous unit of Time Warner.</a:t>
            </a:r>
          </a:p>
          <a:p>
            <a:r>
              <a:rPr lang="en-US" dirty="0"/>
              <a:t>The company's current assets include </a:t>
            </a:r>
            <a:r>
              <a:rPr lang="en-US" dirty="0">
                <a:hlinkClick r:id="rId8" tooltip="CNN"/>
              </a:rPr>
              <a:t>CNN</a:t>
            </a:r>
            <a:r>
              <a:rPr lang="en-US" dirty="0"/>
              <a:t>, </a:t>
            </a:r>
            <a:r>
              <a:rPr lang="en-US" dirty="0">
                <a:hlinkClick r:id="rId9" tooltip="HLN (TV channel)"/>
              </a:rPr>
              <a:t>HLN</a:t>
            </a:r>
            <a:r>
              <a:rPr lang="en-US" dirty="0"/>
              <a:t>, </a:t>
            </a:r>
            <a:r>
              <a:rPr lang="en-US" dirty="0">
                <a:hlinkClick r:id="rId10" tooltip="TBS (TV network)"/>
              </a:rPr>
              <a:t>TBS</a:t>
            </a:r>
            <a:r>
              <a:rPr lang="en-US" dirty="0"/>
              <a:t>, </a:t>
            </a:r>
            <a:r>
              <a:rPr lang="en-US" dirty="0">
                <a:hlinkClick r:id="rId11" tooltip="TNT (TV channel)"/>
              </a:rPr>
              <a:t>TNT</a:t>
            </a:r>
            <a:r>
              <a:rPr lang="en-US" dirty="0"/>
              <a:t>, </a:t>
            </a:r>
            <a:r>
              <a:rPr lang="en-US" dirty="0">
                <a:hlinkClick r:id="rId12" tooltip="Cartoon Network"/>
              </a:rPr>
              <a:t>Cartoon Network</a:t>
            </a:r>
            <a:r>
              <a:rPr lang="en-US" dirty="0"/>
              <a:t>, </a:t>
            </a:r>
            <a:r>
              <a:rPr lang="en-US" dirty="0">
                <a:hlinkClick r:id="rId13" tooltip="Adult Swim"/>
              </a:rPr>
              <a:t>Adult Swim</a:t>
            </a:r>
            <a:r>
              <a:rPr lang="en-US" dirty="0"/>
              <a:t>, </a:t>
            </a:r>
            <a:r>
              <a:rPr lang="en-US" dirty="0">
                <a:hlinkClick r:id="rId14" tooltip="Boomerang (TV channel)"/>
              </a:rPr>
              <a:t>Boomerang</a:t>
            </a:r>
            <a:r>
              <a:rPr lang="en-US" dirty="0"/>
              <a:t>, </a:t>
            </a:r>
            <a:r>
              <a:rPr lang="en-US" dirty="0" err="1">
                <a:hlinkClick r:id="rId15" tooltip="TruTV"/>
              </a:rPr>
              <a:t>TruTV</a:t>
            </a:r>
            <a:r>
              <a:rPr lang="en-US" dirty="0"/>
              <a:t>, and </a:t>
            </a:r>
            <a:r>
              <a:rPr lang="en-US" dirty="0">
                <a:hlinkClick r:id="rId16" tooltip="Turner Classic Movies"/>
              </a:rPr>
              <a:t>Turner Classic Movies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02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A</a:t>
            </a:r>
            <a:r>
              <a:rPr lang="en-US" dirty="0"/>
              <a:t> </a:t>
            </a:r>
            <a:r>
              <a:rPr lang="en-US" b="1" dirty="0" smtClean="0"/>
              <a:t>media</a:t>
            </a:r>
            <a:r>
              <a:rPr lang="en-US" baseline="30000" dirty="0"/>
              <a:t> </a:t>
            </a:r>
            <a:r>
              <a:rPr lang="en-US" b="1" dirty="0" smtClean="0"/>
              <a:t>proprietor</a:t>
            </a:r>
            <a:r>
              <a:rPr lang="en-US" dirty="0"/>
              <a:t> or </a:t>
            </a:r>
            <a:r>
              <a:rPr lang="en-US" b="1" dirty="0"/>
              <a:t>media mogul</a:t>
            </a:r>
            <a:r>
              <a:rPr lang="en-US" dirty="0"/>
              <a:t> refers to a successful entrepreneur or businessperson who controls, through personal ownership or via a dominant position in any media related company or enterprise, media consumed by a large number of individuals. </a:t>
            </a:r>
            <a:endParaRPr lang="en-US" dirty="0" smtClean="0"/>
          </a:p>
          <a:p>
            <a:pPr algn="just"/>
            <a:r>
              <a:rPr lang="en-US" dirty="0" smtClean="0"/>
              <a:t>Those </a:t>
            </a:r>
            <a:r>
              <a:rPr lang="en-US" dirty="0"/>
              <a:t>with significant control, ownership, and influence of a large company in the </a:t>
            </a:r>
            <a:r>
              <a:rPr lang="en-US" dirty="0">
                <a:hlinkClick r:id="rId2" tooltip="Mass media"/>
              </a:rPr>
              <a:t>mass media</a:t>
            </a:r>
            <a:r>
              <a:rPr lang="en-US" dirty="0"/>
              <a:t> may also be called a </a:t>
            </a:r>
            <a:r>
              <a:rPr lang="en-US" dirty="0">
                <a:hlinkClick r:id="rId3" tooltip="Tycoon"/>
              </a:rPr>
              <a:t>tycoon</a:t>
            </a:r>
            <a:r>
              <a:rPr lang="en-US" dirty="0"/>
              <a:t>, </a:t>
            </a:r>
            <a:r>
              <a:rPr lang="en-US" dirty="0">
                <a:hlinkClick r:id="rId4" tooltip="Baron"/>
              </a:rPr>
              <a:t>baron</a:t>
            </a:r>
            <a:r>
              <a:rPr lang="en-US" dirty="0"/>
              <a:t>, or </a:t>
            </a:r>
            <a:r>
              <a:rPr lang="en-US" dirty="0">
                <a:hlinkClick r:id="rId5" tooltip="Business magnate"/>
              </a:rPr>
              <a:t>business magnate</a:t>
            </a:r>
            <a:r>
              <a:rPr lang="en-US" dirty="0"/>
              <a:t>. 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Media proprietor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4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/>
              <a:t>Telco </a:t>
            </a:r>
            <a:r>
              <a:rPr lang="en-US" b="1" dirty="0"/>
              <a:t>television </a:t>
            </a:r>
            <a:r>
              <a:rPr lang="en-US" b="1" dirty="0" smtClean="0"/>
              <a:t>households</a:t>
            </a:r>
          </a:p>
          <a:p>
            <a:pPr marL="0" indent="0" algn="just">
              <a:buNone/>
            </a:pPr>
            <a:r>
              <a:rPr lang="en-US" dirty="0" smtClean="0"/>
              <a:t>Households </a:t>
            </a:r>
            <a:r>
              <a:rPr lang="en-US" dirty="0"/>
              <a:t>with at least one television </a:t>
            </a:r>
            <a:r>
              <a:rPr lang="en-US" dirty="0" smtClean="0"/>
              <a:t>set</a:t>
            </a:r>
          </a:p>
          <a:p>
            <a:pPr algn="just"/>
            <a:r>
              <a:rPr lang="en-US" b="1" dirty="0"/>
              <a:t>Public </a:t>
            </a:r>
            <a:r>
              <a:rPr lang="en-US" b="1" dirty="0" smtClean="0"/>
              <a:t>broadcasting</a:t>
            </a:r>
          </a:p>
          <a:p>
            <a:pPr marL="0" indent="0" algn="just">
              <a:buNone/>
            </a:pPr>
            <a:r>
              <a:rPr lang="en-US" dirty="0"/>
              <a:t> includes radio, television and other electronic </a:t>
            </a:r>
            <a:r>
              <a:rPr lang="en-US" dirty="0">
                <a:hlinkClick r:id="rId2" tooltip="Mass media"/>
              </a:rPr>
              <a:t>media</a:t>
            </a:r>
            <a:r>
              <a:rPr lang="en-US" dirty="0"/>
              <a:t> outlets whose primary mission is public service. In much of the world, funding comes from the government, especially via annual fees charged on receivers.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66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Digital Radio?</a:t>
            </a:r>
          </a:p>
          <a:p>
            <a:pPr marL="0" indent="0">
              <a:buNone/>
            </a:pPr>
            <a:r>
              <a:rPr lang="en-US" dirty="0"/>
              <a:t>DAB+ is the most widely adopted digital radio standard worldwide, on-air in more than 40 countries including Germany, Italy, Switzerland, France, Norway, Poland, Malta, Denmark, Netherlands, Hungary Hong Kong, Malaysia, Indonesia, Tunisia , Qatar, Kuwait, South Africa and of course Australia.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5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ua Computers\Desktop\DAB-Icons_v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29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errestrial </a:t>
            </a:r>
            <a:r>
              <a:rPr lang="en-US" dirty="0"/>
              <a:t>TV broadcasting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dominated </a:t>
            </a:r>
            <a:r>
              <a:rPr lang="en-US" dirty="0"/>
              <a:t>by the state-run </a:t>
            </a:r>
            <a:r>
              <a:rPr lang="en-US" dirty="0" smtClean="0"/>
              <a:t>Television network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74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</TotalTime>
  <Words>104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World Media System Lecture # 5 (finals)</vt:lpstr>
      <vt:lpstr>PowerPoint Presentation</vt:lpstr>
      <vt:lpstr>Media proprietor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 Computers</dc:creator>
  <cp:lastModifiedBy>Dua Computers</cp:lastModifiedBy>
  <cp:revision>10</cp:revision>
  <dcterms:created xsi:type="dcterms:W3CDTF">2006-08-16T00:00:00Z</dcterms:created>
  <dcterms:modified xsi:type="dcterms:W3CDTF">2016-05-19T17:51:41Z</dcterms:modified>
</cp:coreProperties>
</file>